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144000" type="screen4x3"/>
  <p:notesSz cx="6781800" cy="9918700"/>
  <p:custDataLst>
    <p:tags r:id="rId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987D"/>
    <a:srgbClr val="0091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38" autoAdjust="0"/>
    <p:restoredTop sz="79767" autoAdjust="0"/>
  </p:normalViewPr>
  <p:slideViewPr>
    <p:cSldViewPr snapToGrid="0" snapToObjects="1">
      <p:cViewPr>
        <p:scale>
          <a:sx n="70" d="100"/>
          <a:sy n="70" d="100"/>
        </p:scale>
        <p:origin x="2814" y="4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8" d="100"/>
          <a:sy n="78" d="100"/>
        </p:scale>
        <p:origin x="3984" y="108"/>
      </p:cViewPr>
      <p:guideLst>
        <p:guide orient="horz" pos="3124"/>
        <p:guide pos="21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0163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0225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0163" y="9420225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CD70F19C-4C91-4541-838F-8C0BFFF9D6BB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3028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0163" y="0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998663" y="744538"/>
            <a:ext cx="2786062" cy="3717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Textmasterformate durch Klicken bearbeiten</a:t>
            </a:r>
          </a:p>
          <a:p>
            <a:pPr lvl="1"/>
            <a:r>
              <a:rPr lang="en-US" noProof="0"/>
              <a:t>Zweite Ebene</a:t>
            </a:r>
          </a:p>
          <a:p>
            <a:pPr lvl="2"/>
            <a:r>
              <a:rPr lang="en-US" noProof="0"/>
              <a:t>Dritte Ebene</a:t>
            </a:r>
          </a:p>
          <a:p>
            <a:pPr lvl="3"/>
            <a:r>
              <a:rPr lang="en-US" noProof="0"/>
              <a:t>Vierte Ebene</a:t>
            </a:r>
          </a:p>
          <a:p>
            <a:pPr lvl="4"/>
            <a:r>
              <a:rPr lang="en-US" noProof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0225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0163" y="9420225"/>
            <a:ext cx="29400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0" tIns="45716" rIns="91430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A32EA57A-A995-4DCD-94AF-7400CB783F00}" type="slidenum">
              <a:rPr lang="en-US"/>
              <a:pPr>
                <a:defRPr/>
              </a:pPr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7370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22C3532-A320-4099-BA36-F917459EF1D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694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mailto:wolfgang.schnober@tci-partners.com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8"/>
          <p:cNvSpPr txBox="1">
            <a:spLocks noChangeArrowheads="1"/>
          </p:cNvSpPr>
          <p:nvPr userDrawn="1"/>
        </p:nvSpPr>
        <p:spPr bwMode="auto">
          <a:xfrm rot="16200000">
            <a:off x="-4131469" y="4094956"/>
            <a:ext cx="9144000" cy="954088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sz="800" dirty="0">
              <a:solidFill>
                <a:schemeClr val="bg1"/>
              </a:solidFill>
              <a:latin typeface="Calibri" pitchFamily="34" charset="0"/>
            </a:endParaRPr>
          </a:p>
          <a:p>
            <a:pPr algn="ctr" eaLnBrk="1" hangingPunct="1">
              <a:defRPr/>
            </a:pPr>
            <a:r>
              <a:rPr lang="en-US" sz="4000" dirty="0" err="1">
                <a:solidFill>
                  <a:schemeClr val="bg1"/>
                </a:solidFill>
                <a:latin typeface="Calibri" pitchFamily="34" charset="0"/>
              </a:rPr>
              <a:t>Blockveranstaltung</a:t>
            </a:r>
            <a:r>
              <a:rPr lang="en-US" sz="4000" dirty="0">
                <a:solidFill>
                  <a:schemeClr val="bg1"/>
                </a:solidFill>
                <a:latin typeface="Calibri" pitchFamily="34" charset="0"/>
              </a:rPr>
              <a:t>  SS </a:t>
            </a:r>
            <a:r>
              <a:rPr lang="en-US" sz="4000" dirty="0" smtClean="0">
                <a:solidFill>
                  <a:schemeClr val="bg1"/>
                </a:solidFill>
                <a:latin typeface="Calibri" pitchFamily="34" charset="0"/>
              </a:rPr>
              <a:t>2022</a:t>
            </a:r>
            <a:endParaRPr lang="en-US" sz="4000" dirty="0">
              <a:solidFill>
                <a:schemeClr val="bg1"/>
              </a:solidFill>
              <a:latin typeface="Calibri" pitchFamily="34" charset="0"/>
            </a:endParaRPr>
          </a:p>
          <a:p>
            <a:pPr eaLnBrk="1" hangingPunct="1">
              <a:defRPr/>
            </a:pPr>
            <a:endParaRPr lang="en-US" sz="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 userDrawn="1"/>
        </p:nvSpPr>
        <p:spPr bwMode="auto">
          <a:xfrm>
            <a:off x="1071563" y="2071688"/>
            <a:ext cx="5572125" cy="46037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714625" y="71438"/>
            <a:ext cx="4071938" cy="4619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de-DE" sz="1200" dirty="0"/>
              <a:t>Institut für Programmstrukturen und Datenorganisation (IPD)</a:t>
            </a:r>
          </a:p>
          <a:p>
            <a:pPr>
              <a:defRPr/>
            </a:pPr>
            <a:r>
              <a:rPr lang="de-DE" sz="1200" dirty="0"/>
              <a:t>Lehrstuhl für Systeme der Informationsverwaltung, Prof. Böhm</a:t>
            </a:r>
          </a:p>
        </p:txBody>
      </p:sp>
      <p:sp>
        <p:nvSpPr>
          <p:cNvPr id="1029" name="TextBox 18"/>
          <p:cNvSpPr txBox="1">
            <a:spLocks noChangeArrowheads="1"/>
          </p:cNvSpPr>
          <p:nvPr userDrawn="1"/>
        </p:nvSpPr>
        <p:spPr bwMode="auto">
          <a:xfrm>
            <a:off x="989014" y="8206318"/>
            <a:ext cx="2928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de-DE" sz="1200" b="1" u="sng" dirty="0">
                <a:latin typeface="Calibri" pitchFamily="34" charset="0"/>
              </a:rPr>
              <a:t>Ansprechpartner</a:t>
            </a:r>
          </a:p>
          <a:p>
            <a:pPr eaLnBrk="1" hangingPunct="1">
              <a:defRPr/>
            </a:pPr>
            <a:r>
              <a:rPr lang="de-DE" sz="1200" dirty="0">
                <a:latin typeface="Calibri" pitchFamily="34" charset="0"/>
              </a:rPr>
              <a:t>Wolfgang</a:t>
            </a:r>
            <a:r>
              <a:rPr lang="de-DE" sz="1200" baseline="0" dirty="0">
                <a:latin typeface="Calibri" pitchFamily="34" charset="0"/>
              </a:rPr>
              <a:t> Schnober</a:t>
            </a:r>
            <a:r>
              <a:rPr lang="de-DE" sz="1200" dirty="0">
                <a:latin typeface="Calibri" pitchFamily="34" charset="0"/>
              </a:rPr>
              <a:t>,</a:t>
            </a:r>
            <a:r>
              <a:rPr lang="de-DE" sz="1200" baseline="0" dirty="0">
                <a:latin typeface="Calibri" pitchFamily="34" charset="0"/>
              </a:rPr>
              <a:t> </a:t>
            </a:r>
            <a:r>
              <a:rPr lang="de-DE" sz="1200" baseline="0" dirty="0">
                <a:latin typeface="Calibri" pitchFamily="34" charset="0"/>
                <a:hlinkClick r:id="rId3"/>
              </a:rPr>
              <a:t>wolfgang.schnober@tci-partners.com</a:t>
            </a:r>
            <a:endParaRPr lang="de-DE" sz="1200" baseline="0" dirty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de-DE" sz="1200" dirty="0">
                <a:latin typeface="Calibri" pitchFamily="34" charset="0"/>
              </a:rPr>
              <a:t>sekretariat.boehm@ipd.kit.edu</a:t>
            </a:r>
          </a:p>
        </p:txBody>
      </p:sp>
      <p:sp>
        <p:nvSpPr>
          <p:cNvPr id="1030" name="TextBox 23"/>
          <p:cNvSpPr txBox="1">
            <a:spLocks noChangeArrowheads="1"/>
          </p:cNvSpPr>
          <p:nvPr userDrawn="1"/>
        </p:nvSpPr>
        <p:spPr bwMode="auto">
          <a:xfrm>
            <a:off x="5643563" y="8212169"/>
            <a:ext cx="121443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sz="1200" b="1" u="sng" dirty="0">
              <a:latin typeface="Calibri" pitchFamily="34" charset="0"/>
            </a:endParaRPr>
          </a:p>
          <a:p>
            <a:pPr eaLnBrk="1" hangingPunct="1">
              <a:defRPr/>
            </a:pPr>
            <a:endParaRPr lang="de-DE" sz="1200" dirty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de-DE" sz="1200" dirty="0">
                <a:latin typeface="Calibri" pitchFamily="34" charset="0"/>
              </a:rPr>
              <a:t>Geb.:    50.34</a:t>
            </a:r>
          </a:p>
          <a:p>
            <a:pPr eaLnBrk="1" hangingPunct="1">
              <a:defRPr/>
            </a:pPr>
            <a:r>
              <a:rPr lang="de-DE" sz="1200" dirty="0">
                <a:latin typeface="Calibri" pitchFamily="34" charset="0"/>
              </a:rPr>
              <a:t>Raum:  367</a:t>
            </a:r>
          </a:p>
        </p:txBody>
      </p:sp>
      <p:sp>
        <p:nvSpPr>
          <p:cNvPr id="1031" name="TextBox 13"/>
          <p:cNvSpPr txBox="1">
            <a:spLocks noChangeArrowheads="1"/>
          </p:cNvSpPr>
          <p:nvPr userDrawn="1"/>
        </p:nvSpPr>
        <p:spPr bwMode="auto">
          <a:xfrm>
            <a:off x="2714625" y="500063"/>
            <a:ext cx="34512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1400" b="1" dirty="0" err="1">
                <a:latin typeface="Calibri" pitchFamily="34" charset="0"/>
              </a:rPr>
              <a:t>Blockveranstaltung</a:t>
            </a:r>
            <a:r>
              <a:rPr lang="en-US" sz="1400" b="1" dirty="0">
                <a:latin typeface="Calibri" pitchFamily="34" charset="0"/>
              </a:rPr>
              <a:t> SS</a:t>
            </a:r>
            <a:r>
              <a:rPr lang="en-US" sz="1400" b="1" baseline="0" dirty="0">
                <a:latin typeface="Calibri" pitchFamily="34" charset="0"/>
              </a:rPr>
              <a:t> </a:t>
            </a:r>
            <a:r>
              <a:rPr lang="en-US" sz="1400" b="1" baseline="0" dirty="0" smtClean="0">
                <a:latin typeface="Calibri" pitchFamily="34" charset="0"/>
              </a:rPr>
              <a:t>2022</a:t>
            </a:r>
            <a:endParaRPr lang="de-DE" sz="1400" b="1" dirty="0">
              <a:latin typeface="Calibri" pitchFamily="34" charset="0"/>
            </a:endParaRPr>
          </a:p>
        </p:txBody>
      </p:sp>
      <p:sp>
        <p:nvSpPr>
          <p:cNvPr id="1032" name="TextBox 14"/>
          <p:cNvSpPr txBox="1">
            <a:spLocks noChangeArrowheads="1"/>
          </p:cNvSpPr>
          <p:nvPr userDrawn="1"/>
        </p:nvSpPr>
        <p:spPr bwMode="auto">
          <a:xfrm>
            <a:off x="4000500" y="8212169"/>
            <a:ext cx="15716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sz="1200" b="1" u="sng" dirty="0">
              <a:latin typeface="Calibri" pitchFamily="34" charset="0"/>
            </a:endParaRPr>
          </a:p>
          <a:p>
            <a:pPr eaLnBrk="1" hangingPunct="1">
              <a:defRPr/>
            </a:pPr>
            <a:endParaRPr lang="de-DE" sz="1200" dirty="0">
              <a:latin typeface="Calibri" pitchFamily="34" charset="0"/>
            </a:endParaRPr>
          </a:p>
          <a:p>
            <a:pPr eaLnBrk="1" hangingPunct="1">
              <a:defRPr/>
            </a:pPr>
            <a:r>
              <a:rPr lang="de-DE" sz="1200" dirty="0">
                <a:latin typeface="Calibri" pitchFamily="34" charset="0"/>
              </a:rPr>
              <a:t>Am Fasanengarten 5</a:t>
            </a:r>
          </a:p>
          <a:p>
            <a:pPr eaLnBrk="1" hangingPunct="1">
              <a:defRPr/>
            </a:pPr>
            <a:r>
              <a:rPr lang="de-DE" sz="1200" dirty="0">
                <a:latin typeface="Calibri" pitchFamily="34" charset="0"/>
              </a:rPr>
              <a:t>76131 Karlsruhe</a:t>
            </a:r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1000125" y="8143875"/>
            <a:ext cx="5786438" cy="46038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/>
          </a:p>
        </p:txBody>
      </p:sp>
      <p:pic>
        <p:nvPicPr>
          <p:cNvPr id="1034" name="Picture 4" descr="C:\Users\heidinger\Desktop\kit_logo_de_4c_positiv.ti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563" y="71438"/>
            <a:ext cx="1565275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Calibri" pitchFamily="34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Calibri" pitchFamily="34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Calibri" pitchFamily="34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rgbClr val="000000"/>
          </a:solidFill>
          <a:latin typeface="Calibri" pitchFamily="34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00">
          <a:solidFill>
            <a:srgbClr val="000000"/>
          </a:solidFill>
          <a:latin typeface="Arial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00">
          <a:solidFill>
            <a:srgbClr val="000000"/>
          </a:solidFill>
          <a:latin typeface="Arial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00">
          <a:solidFill>
            <a:srgbClr val="000000"/>
          </a:solidFill>
          <a:latin typeface="Arial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00">
          <a:solidFill>
            <a:srgbClr val="000000"/>
          </a:solidFill>
          <a:latin typeface="Arial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rgbClr val="000000"/>
          </a:solidFill>
          <a:latin typeface="+mn-lt"/>
          <a:ea typeface="Times New Roman" pitchFamily="18" charset="0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j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j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j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j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13" Type="http://schemas.openxmlformats.org/officeDocument/2006/relationships/image" Target="../media/image4.emf"/><Relationship Id="rId3" Type="http://schemas.openxmlformats.org/officeDocument/2006/relationships/tags" Target="../tags/tag3.xml"/><Relationship Id="rId7" Type="http://schemas.openxmlformats.org/officeDocument/2006/relationships/notesSlide" Target="../notesSlides/notesSlide1.xml"/><Relationship Id="rId12" Type="http://schemas.openxmlformats.org/officeDocument/2006/relationships/oleObject" Target="../embeddings/oleObject3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.xml"/><Relationship Id="rId11" Type="http://schemas.openxmlformats.org/officeDocument/2006/relationships/image" Target="../media/image3.emf"/><Relationship Id="rId5" Type="http://schemas.openxmlformats.org/officeDocument/2006/relationships/tags" Target="../tags/tag5.xml"/><Relationship Id="rId10" Type="http://schemas.openxmlformats.org/officeDocument/2006/relationships/oleObject" Target="../embeddings/oleObject2.bin"/><Relationship Id="rId4" Type="http://schemas.openxmlformats.org/officeDocument/2006/relationships/tags" Target="../tags/tag4.xml"/><Relationship Id="rId9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kt 24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4704934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2" name="think-cell Folie" r:id="rId8" imgW="360" imgH="360" progId="">
                  <p:embed/>
                </p:oleObj>
              </mc:Choice>
              <mc:Fallback>
                <p:oleObj name="think-cell Folie" r:id="rId8" imgW="360" imgH="360" progId="">
                  <p:embed/>
                  <p:pic>
                    <p:nvPicPr>
                      <p:cNvPr id="0" name="Picture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hteck 3" hidden="1"/>
          <p:cNvSpPr/>
          <p:nvPr>
            <p:custDataLst>
              <p:tags r:id="rId3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endParaRPr lang="de-DE" sz="1400">
              <a:sym typeface="Calibri"/>
            </a:endParaRPr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 bwMode="auto">
          <a:xfrm>
            <a:off x="1071563" y="6500813"/>
            <a:ext cx="550068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defRPr/>
            </a:pPr>
            <a:endParaRPr lang="en-US" sz="1200" kern="0" dirty="0">
              <a:latin typeface="+mn-lt"/>
              <a:cs typeface="+mj-cs"/>
            </a:endParaRPr>
          </a:p>
        </p:txBody>
      </p:sp>
      <p:sp>
        <p:nvSpPr>
          <p:cNvPr id="2054" name="TextBox 6"/>
          <p:cNvSpPr txBox="1">
            <a:spLocks noChangeArrowheads="1"/>
          </p:cNvSpPr>
          <p:nvPr/>
        </p:nvSpPr>
        <p:spPr bwMode="auto">
          <a:xfrm>
            <a:off x="1071562" y="5643432"/>
            <a:ext cx="5500688" cy="2446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defTabSz="728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728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728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728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7286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728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728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728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7286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900"/>
              </a:spcBef>
              <a:buClr>
                <a:srgbClr val="19987D"/>
              </a:buClr>
            </a:pPr>
            <a:r>
              <a:rPr lang="de-DE" sz="1600" b="1" dirty="0"/>
              <a:t>Termine:</a:t>
            </a:r>
            <a:br>
              <a:rPr lang="de-DE" sz="1600" b="1" dirty="0"/>
            </a:br>
            <a:r>
              <a:rPr lang="de-DE" sz="1600" b="1" dirty="0" smtClean="0"/>
              <a:t/>
            </a:r>
            <a:br>
              <a:rPr lang="de-DE" sz="1600" b="1" dirty="0" smtClean="0"/>
            </a:br>
            <a:r>
              <a:rPr lang="de-DE" sz="1600" dirty="0" smtClean="0"/>
              <a:t>Freitag</a:t>
            </a:r>
            <a:r>
              <a:rPr lang="de-DE" sz="1600" dirty="0"/>
              <a:t>,    </a:t>
            </a:r>
            <a:r>
              <a:rPr lang="de-DE" sz="1600" dirty="0" smtClean="0"/>
              <a:t>     </a:t>
            </a:r>
            <a:r>
              <a:rPr lang="de-DE" sz="1600" dirty="0" smtClean="0"/>
              <a:t>01</a:t>
            </a:r>
            <a:r>
              <a:rPr lang="de-DE" sz="1600" dirty="0" smtClean="0"/>
              <a:t>.04.2022 </a:t>
            </a:r>
            <a:r>
              <a:rPr lang="de-DE" sz="1600" dirty="0"/>
              <a:t>von 13:00 – 18:00 </a:t>
            </a:r>
            <a:r>
              <a:rPr lang="de-DE" sz="1600" dirty="0" smtClean="0"/>
              <a:t>Uhr</a:t>
            </a:r>
            <a:br>
              <a:rPr lang="de-DE" sz="1600" dirty="0" smtClean="0"/>
            </a:br>
            <a:r>
              <a:rPr lang="de-DE" sz="1600" dirty="0" smtClean="0"/>
              <a:t>Samstag</a:t>
            </a:r>
            <a:r>
              <a:rPr lang="de-DE" sz="1600" dirty="0"/>
              <a:t>, </a:t>
            </a:r>
            <a:r>
              <a:rPr lang="de-DE" sz="1600" dirty="0" smtClean="0"/>
              <a:t>     </a:t>
            </a:r>
            <a:r>
              <a:rPr lang="de-DE" sz="1600" dirty="0" smtClean="0"/>
              <a:t>02</a:t>
            </a:r>
            <a:r>
              <a:rPr lang="de-DE" sz="1600" dirty="0" smtClean="0"/>
              <a:t>.04.2022 </a:t>
            </a:r>
            <a:r>
              <a:rPr lang="de-DE" sz="1600" dirty="0"/>
              <a:t>von 09:00 – </a:t>
            </a:r>
            <a:r>
              <a:rPr lang="de-DE" sz="1600" dirty="0" smtClean="0"/>
              <a:t>15:30 Uhr</a:t>
            </a:r>
            <a:br>
              <a:rPr lang="de-DE" sz="1600" dirty="0" smtClean="0"/>
            </a:br>
            <a:r>
              <a:rPr lang="de-DE" sz="1600" dirty="0" smtClean="0"/>
              <a:t>Freitag,  </a:t>
            </a:r>
            <a:r>
              <a:rPr lang="de-DE" sz="1600" dirty="0"/>
              <a:t> </a:t>
            </a:r>
            <a:r>
              <a:rPr lang="de-DE" sz="1600" dirty="0" smtClean="0"/>
              <a:t>      </a:t>
            </a:r>
            <a:r>
              <a:rPr lang="de-DE" sz="1600" dirty="0" smtClean="0"/>
              <a:t>08</a:t>
            </a:r>
            <a:r>
              <a:rPr lang="de-DE" sz="1600" dirty="0" smtClean="0"/>
              <a:t>.04.2022 </a:t>
            </a:r>
            <a:r>
              <a:rPr lang="de-DE" sz="1600" dirty="0"/>
              <a:t>von 13:00 – 18:00 </a:t>
            </a:r>
            <a:r>
              <a:rPr lang="de-DE" sz="1600" dirty="0" smtClean="0"/>
              <a:t>Uhr</a:t>
            </a:r>
            <a:br>
              <a:rPr lang="de-DE" sz="1600" dirty="0" smtClean="0"/>
            </a:br>
            <a:r>
              <a:rPr lang="de-DE" sz="1600" dirty="0" smtClean="0"/>
              <a:t>Samstag,      </a:t>
            </a:r>
            <a:r>
              <a:rPr lang="de-DE" sz="1600" dirty="0" smtClean="0"/>
              <a:t>09</a:t>
            </a:r>
            <a:r>
              <a:rPr lang="de-DE" sz="1600" dirty="0" smtClean="0"/>
              <a:t>.04.2022 </a:t>
            </a:r>
            <a:r>
              <a:rPr lang="de-DE" sz="1600" dirty="0"/>
              <a:t>von 09:00 – </a:t>
            </a:r>
            <a:r>
              <a:rPr lang="de-DE" sz="1600" dirty="0" smtClean="0"/>
              <a:t>15:30 </a:t>
            </a:r>
            <a:r>
              <a:rPr lang="de-DE" sz="1600" dirty="0"/>
              <a:t>Uhr</a:t>
            </a:r>
          </a:p>
          <a:p>
            <a:pPr eaLnBrk="1" hangingPunct="1">
              <a:spcBef>
                <a:spcPts val="900"/>
              </a:spcBef>
              <a:buClr>
                <a:srgbClr val="19987D"/>
              </a:buClr>
            </a:pPr>
            <a:r>
              <a:rPr lang="de-DE" sz="1600" dirty="0" smtClean="0"/>
              <a:t>Die Veranstaltung findet </a:t>
            </a:r>
            <a:r>
              <a:rPr lang="de-DE" sz="1600" dirty="0" smtClean="0"/>
              <a:t>im Geb. </a:t>
            </a:r>
            <a:r>
              <a:rPr lang="de-DE" sz="1600" smtClean="0"/>
              <a:t>50.34 Raum -102</a:t>
            </a:r>
            <a:r>
              <a:rPr lang="de-DE" sz="1600" smtClean="0"/>
              <a:t> </a:t>
            </a:r>
            <a:r>
              <a:rPr lang="de-DE" sz="1600" dirty="0" smtClean="0"/>
              <a:t>statt. .</a:t>
            </a:r>
            <a:endParaRPr lang="de-DE" sz="1600" dirty="0"/>
          </a:p>
          <a:p>
            <a:pPr eaLnBrk="1" hangingPunct="1">
              <a:spcBef>
                <a:spcPts val="900"/>
              </a:spcBef>
              <a:buClr>
                <a:srgbClr val="19987D"/>
              </a:buClr>
            </a:pPr>
            <a:r>
              <a:rPr lang="de-DE" sz="1600" dirty="0"/>
              <a:t>Anmeldung im Sekretariat von Prof. Böhm, </a:t>
            </a:r>
            <a:r>
              <a:rPr lang="de-DE" sz="1600" dirty="0" smtClean="0"/>
              <a:t>sekretariat.boehm@ipd.kit.edu.</a:t>
            </a:r>
            <a:endParaRPr lang="de-DE" sz="1600" dirty="0"/>
          </a:p>
        </p:txBody>
      </p:sp>
      <p:sp>
        <p:nvSpPr>
          <p:cNvPr id="2055" name="TextBox 7"/>
          <p:cNvSpPr txBox="1">
            <a:spLocks noChangeArrowheads="1"/>
          </p:cNvSpPr>
          <p:nvPr/>
        </p:nvSpPr>
        <p:spPr bwMode="auto">
          <a:xfrm>
            <a:off x="1797050" y="1042988"/>
            <a:ext cx="40862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de-DE" sz="2400" b="1" dirty="0"/>
              <a:t>Projektmanagement aus der </a:t>
            </a:r>
            <a:r>
              <a:rPr lang="de-DE" sz="2400" b="1" dirty="0" smtClean="0"/>
              <a:t>Praxis „Soft Skills“</a:t>
            </a:r>
            <a:endParaRPr lang="en-US" sz="2400" dirty="0"/>
          </a:p>
        </p:txBody>
      </p:sp>
      <p:graphicFrame>
        <p:nvGraphicFramePr>
          <p:cNvPr id="2056" name="Objekt 1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32423806"/>
              </p:ext>
            </p:extLst>
          </p:nvPr>
        </p:nvGraphicFramePr>
        <p:xfrm>
          <a:off x="1081089" y="869950"/>
          <a:ext cx="1232904" cy="1004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3" name="Diagramm" r:id="rId10" imgW="1381253" imgH="1200033" progId="MSGraph.Chart.8">
                  <p:embed followColorScheme="full"/>
                </p:oleObj>
              </mc:Choice>
              <mc:Fallback>
                <p:oleObj name="Diagramm" r:id="rId10" imgW="1381253" imgH="1200033" progId="MSGraph.Chart.8">
                  <p:embed followColorScheme="full"/>
                  <p:pic>
                    <p:nvPicPr>
                      <p:cNvPr id="0" name="Picture 26"/>
                      <p:cNvPicPr>
                        <a:picLocks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1089" y="869950"/>
                        <a:ext cx="1232904" cy="100403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0" name="Rectangle 4"/>
          <p:cNvSpPr>
            <a:spLocks noChangeArrowheads="1"/>
          </p:cNvSpPr>
          <p:nvPr/>
        </p:nvSpPr>
        <p:spPr bwMode="auto">
          <a:xfrm>
            <a:off x="1143000" y="2484988"/>
            <a:ext cx="5715000" cy="3939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marL="174625" indent="-174625" defTabSz="728663">
              <a:spcBef>
                <a:spcPts val="300"/>
              </a:spcBef>
              <a:buClr>
                <a:srgbClr val="19987D"/>
              </a:buClr>
              <a:buFont typeface="Wingdings" pitchFamily="2" charset="2"/>
              <a:buChar char="§"/>
            </a:pPr>
            <a:r>
              <a:rPr lang="de-DE" sz="1600" dirty="0"/>
              <a:t>Projektgrundlagen, Phasen, Projektplanung</a:t>
            </a:r>
          </a:p>
          <a:p>
            <a:pPr marL="174625" indent="-174625" defTabSz="728663">
              <a:spcBef>
                <a:spcPts val="300"/>
              </a:spcBef>
              <a:buClr>
                <a:srgbClr val="19987D"/>
              </a:buClr>
              <a:buFont typeface="Wingdings" pitchFamily="2" charset="2"/>
              <a:buChar char="§"/>
            </a:pPr>
            <a:r>
              <a:rPr lang="de-DE" sz="1600" dirty="0"/>
              <a:t>Verschiedene PM-Methoden, wann welche Technik:            Agil vs. Wasserfall / Lean PM</a:t>
            </a:r>
          </a:p>
          <a:p>
            <a:pPr marL="174625" indent="-174625" defTabSz="728663">
              <a:spcBef>
                <a:spcPts val="300"/>
              </a:spcBef>
              <a:buClr>
                <a:srgbClr val="19987D"/>
              </a:buClr>
              <a:buFont typeface="Wingdings" pitchFamily="2" charset="2"/>
              <a:buChar char="§"/>
            </a:pPr>
            <a:r>
              <a:rPr lang="de-DE" sz="1600" dirty="0"/>
              <a:t>Praktische Fallstudien durch die Phasen:</a:t>
            </a:r>
          </a:p>
          <a:p>
            <a:pPr marL="631825" lvl="1" indent="-174625" defTabSz="728663">
              <a:spcBef>
                <a:spcPts val="300"/>
              </a:spcBef>
              <a:buClr>
                <a:srgbClr val="19987D"/>
              </a:buClr>
              <a:buFont typeface="Wingdings" pitchFamily="2" charset="2"/>
              <a:buChar char="§"/>
            </a:pPr>
            <a:r>
              <a:rPr lang="de-DE" sz="1600" dirty="0"/>
              <a:t>Konzeption, Analyse, Design, Kalkulationsmodelle</a:t>
            </a:r>
          </a:p>
          <a:p>
            <a:pPr marL="631825" lvl="1" indent="-174625" defTabSz="728663">
              <a:spcBef>
                <a:spcPts val="300"/>
              </a:spcBef>
              <a:buClr>
                <a:srgbClr val="19987D"/>
              </a:buClr>
              <a:buFont typeface="Wingdings" pitchFamily="2" charset="2"/>
              <a:buChar char="§"/>
            </a:pPr>
            <a:r>
              <a:rPr lang="de-DE" sz="1600" dirty="0"/>
              <a:t>Lösungsfindung</a:t>
            </a:r>
          </a:p>
          <a:p>
            <a:pPr marL="631825" lvl="1" indent="-174625" defTabSz="728663">
              <a:spcBef>
                <a:spcPts val="300"/>
              </a:spcBef>
              <a:buClr>
                <a:srgbClr val="19987D"/>
              </a:buClr>
              <a:buFont typeface="Wingdings" pitchFamily="2" charset="2"/>
              <a:buChar char="§"/>
            </a:pPr>
            <a:r>
              <a:rPr lang="de-DE" sz="1600" dirty="0"/>
              <a:t>Umsetzung, Risikomanagement, Konfliktmanagement</a:t>
            </a:r>
          </a:p>
          <a:p>
            <a:pPr marL="174625" indent="-174625" defTabSz="728663">
              <a:spcBef>
                <a:spcPts val="300"/>
              </a:spcBef>
              <a:buClr>
                <a:srgbClr val="19987D"/>
              </a:buClr>
              <a:buFont typeface="Wingdings" pitchFamily="2" charset="2"/>
              <a:buChar char="§"/>
            </a:pPr>
            <a:r>
              <a:rPr lang="de-DE" sz="1600" dirty="0"/>
              <a:t>Project Controlling / Project Reporting / Vertragsrecht</a:t>
            </a:r>
          </a:p>
          <a:p>
            <a:pPr marL="174625" indent="-174625" defTabSz="728663">
              <a:spcBef>
                <a:spcPts val="300"/>
              </a:spcBef>
              <a:buClr>
                <a:srgbClr val="19987D"/>
              </a:buClr>
              <a:buFont typeface="Wingdings" pitchFamily="2" charset="2"/>
              <a:buChar char="§"/>
            </a:pPr>
            <a:r>
              <a:rPr lang="de-DE" sz="1600" dirty="0"/>
              <a:t>Projektorganisation, Teambildung, Kompetenzmodelle</a:t>
            </a:r>
          </a:p>
          <a:p>
            <a:pPr marL="174625" indent="-174625" defTabSz="728663">
              <a:spcBef>
                <a:spcPts val="300"/>
              </a:spcBef>
              <a:buClr>
                <a:srgbClr val="19987D"/>
              </a:buClr>
              <a:buFont typeface="Wingdings" pitchFamily="2" charset="2"/>
              <a:buChar char="§"/>
            </a:pPr>
            <a:r>
              <a:rPr lang="de-DE" sz="1600" dirty="0"/>
              <a:t>Reporting und Ergebnis – </a:t>
            </a:r>
            <a:r>
              <a:rPr lang="de-DE" sz="1600" dirty="0" smtClean="0"/>
              <a:t>Präsentationstechniken</a:t>
            </a:r>
          </a:p>
          <a:p>
            <a:pPr marL="174625" indent="-174625" defTabSz="728663">
              <a:spcBef>
                <a:spcPts val="300"/>
              </a:spcBef>
              <a:buClr>
                <a:srgbClr val="19987D"/>
              </a:buClr>
              <a:buFont typeface="Wingdings" pitchFamily="2" charset="2"/>
              <a:buChar char="§"/>
            </a:pPr>
            <a:r>
              <a:rPr lang="de-DE" sz="1600" dirty="0"/>
              <a:t>Erfolgs- und Misserfolgsfaktoren: </a:t>
            </a:r>
            <a:r>
              <a:rPr lang="de-DE" sz="1600" dirty="0" err="1"/>
              <a:t>hard</a:t>
            </a:r>
            <a:r>
              <a:rPr lang="de-DE" sz="1600" dirty="0"/>
              <a:t> &amp; soft </a:t>
            </a:r>
            <a:r>
              <a:rPr lang="de-DE" sz="1600" dirty="0" err="1"/>
              <a:t>factors</a:t>
            </a:r>
            <a:r>
              <a:rPr lang="de-DE" dirty="0"/>
              <a:t>.</a:t>
            </a:r>
          </a:p>
          <a:p>
            <a:pPr marL="174625" indent="-174625" defTabSz="728663">
              <a:spcBef>
                <a:spcPts val="300"/>
              </a:spcBef>
              <a:buClr>
                <a:srgbClr val="19987D"/>
              </a:buClr>
              <a:buFont typeface="Wingdings" pitchFamily="2" charset="2"/>
              <a:buChar char="§"/>
            </a:pPr>
            <a:endParaRPr lang="de-DE" sz="1600" dirty="0"/>
          </a:p>
          <a:p>
            <a:pPr marL="174625" indent="-174625" defTabSz="728663">
              <a:spcBef>
                <a:spcPts val="300"/>
              </a:spcBef>
              <a:buClr>
                <a:srgbClr val="19987D"/>
              </a:buClr>
              <a:buFont typeface="Wingdings" pitchFamily="2" charset="2"/>
              <a:buChar char="§"/>
            </a:pPr>
            <a:endParaRPr lang="de-DE" sz="1600" dirty="0"/>
          </a:p>
          <a:p>
            <a:pPr defTabSz="728663">
              <a:spcBef>
                <a:spcPts val="300"/>
              </a:spcBef>
              <a:buClr>
                <a:srgbClr val="19987D"/>
              </a:buClr>
            </a:pPr>
            <a:endParaRPr lang="de-DE" sz="1600" b="1" dirty="0"/>
          </a:p>
        </p:txBody>
      </p:sp>
      <p:graphicFrame>
        <p:nvGraphicFramePr>
          <p:cNvPr id="2061" name="Objekt 136"/>
          <p:cNvGraphicFramePr>
            <a:graphicFrameLocks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572503109"/>
              </p:ext>
            </p:extLst>
          </p:nvPr>
        </p:nvGraphicFramePr>
        <p:xfrm>
          <a:off x="5719763" y="869950"/>
          <a:ext cx="1138237" cy="10040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14" name="Diagramm" r:id="rId12" imgW="1381253" imgH="1200033" progId="MSGraph.Chart.8">
                  <p:embed followColorScheme="full"/>
                </p:oleObj>
              </mc:Choice>
              <mc:Fallback>
                <p:oleObj name="Diagramm" r:id="rId12" imgW="1381253" imgH="1200033" progId="MSGraph.Chart.8">
                  <p:embed followColorScheme="full"/>
                  <p:pic>
                    <p:nvPicPr>
                      <p:cNvPr id="0" name="Picture 27"/>
                      <p:cNvPicPr>
                        <a:picLocks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9763" y="869950"/>
                        <a:ext cx="1138237" cy="100403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1244600" y="2170133"/>
            <a:ext cx="529748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defTabSz="728663">
              <a:spcBef>
                <a:spcPts val="900"/>
              </a:spcBef>
              <a:buClr>
                <a:srgbClr val="19987D"/>
              </a:buClr>
            </a:pPr>
            <a:r>
              <a:rPr lang="de-DE" sz="1600" b="1" dirty="0"/>
              <a:t>Themenschwerpunkte: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17839&quot;&gt;&lt;version val=&quot;21185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mruColor&gt;&lt;m_vecMRU length=&quot;0&quot;/&gt;&lt;/m_mruColor&gt;&lt;m_mapectfillschemeMRU/&gt;&lt;m_eweekdayFirstOfWeek val=&quot;2&quot;/&gt;&lt;m_eweekdayFirstOfWorkweek val=&quot;2&quot;/&gt;&lt;m_eweekdayFirstOfWeekend val=&quot;7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,&lt;/m_chDecimalSymbol&gt;&lt;m_nGroupingDigits val=&quot;3&quot;/&gt;&lt;m_chGroupingSymbol&gt;.&lt;/m_chGroupingSymbol&gt;&lt;m_chDecimalSymbol17909&gt;,&lt;/m_chDecimalSymbol17909&gt;&lt;m_nGroupingDigits17909 val=&quot;3&quot;/&gt;&lt;m_chGroupingSymbol17909&gt;.&lt;/m_chGroupingSymbol17909&gt;&lt;/m_precDefault&gt;&lt;/CDefaultPrec&gt;&lt;/root&gt;"/>
  <p:tag name="THINKCELLUNDODONOTDELETE" val="20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K9D28et30mfsRkTYVu1l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qloY8p7hk.1JAxicnOPB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LNQdhVugo0myqADr5I_o4A"/>
</p:tagLst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137</Words>
  <Application>Microsoft Office PowerPoint</Application>
  <PresentationFormat>Bildschirmpräsentation (4:3)</PresentationFormat>
  <Paragraphs>17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1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Standarddesign</vt:lpstr>
      <vt:lpstr>think-cell Folie</vt:lpstr>
      <vt:lpstr>Diagramm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Stefan Lang</dc:creator>
  <cp:lastModifiedBy>Barbara Breitenstein</cp:lastModifiedBy>
  <cp:revision>42</cp:revision>
  <dcterms:created xsi:type="dcterms:W3CDTF">2007-10-24T16:57:36Z</dcterms:created>
  <dcterms:modified xsi:type="dcterms:W3CDTF">2022-03-02T07:26:13Z</dcterms:modified>
</cp:coreProperties>
</file>