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781800" cy="99187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987D"/>
    <a:srgbClr val="009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38" autoAdjust="0"/>
    <p:restoredTop sz="79767" autoAdjust="0"/>
  </p:normalViewPr>
  <p:slideViewPr>
    <p:cSldViewPr snapToGrid="0" snapToObjects="1">
      <p:cViewPr>
        <p:scale>
          <a:sx n="70" d="100"/>
          <a:sy n="70" d="100"/>
        </p:scale>
        <p:origin x="2814" y="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8" d="100"/>
          <a:sy n="78" d="100"/>
        </p:scale>
        <p:origin x="3984" y="108"/>
      </p:cViewPr>
      <p:guideLst>
        <p:guide orient="horz" pos="3124"/>
        <p:guide pos="21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0163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0163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D70F19C-4C91-4541-838F-8C0BFFF9D6B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02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0163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98663" y="744538"/>
            <a:ext cx="2786062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Textmasterformate durch Klicken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0163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32EA57A-A995-4DCD-94AF-7400CB783F0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37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2C3532-A320-4099-BA36-F917459EF1D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169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mailto:wolfgang.schnober@tci-partners.com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8"/>
          <p:cNvSpPr txBox="1">
            <a:spLocks noChangeArrowheads="1"/>
          </p:cNvSpPr>
          <p:nvPr userDrawn="1"/>
        </p:nvSpPr>
        <p:spPr bwMode="auto">
          <a:xfrm rot="16200000">
            <a:off x="-4131469" y="4094956"/>
            <a:ext cx="9144000" cy="954088"/>
          </a:xfrm>
          <a:prstGeom prst="rect">
            <a:avLst/>
          </a:prstGeom>
          <a:solidFill>
            <a:srgbClr val="C0000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800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>
              <a:defRPr/>
            </a:pPr>
            <a:r>
              <a:rPr lang="en-US" sz="4000" dirty="0" err="1">
                <a:solidFill>
                  <a:schemeClr val="bg1"/>
                </a:solidFill>
                <a:latin typeface="Calibri" pitchFamily="34" charset="0"/>
              </a:rPr>
              <a:t>Blockveranstaltung</a:t>
            </a:r>
            <a:r>
              <a:rPr lang="en-US" sz="4000" dirty="0">
                <a:solidFill>
                  <a:schemeClr val="bg1"/>
                </a:solidFill>
                <a:latin typeface="Calibri" pitchFamily="34" charset="0"/>
              </a:rPr>
              <a:t>  SS </a:t>
            </a:r>
            <a:r>
              <a:rPr lang="en-US" sz="4000" dirty="0" smtClean="0">
                <a:solidFill>
                  <a:schemeClr val="bg1"/>
                </a:solidFill>
                <a:latin typeface="Calibri" pitchFamily="34" charset="0"/>
              </a:rPr>
              <a:t>2022</a:t>
            </a:r>
            <a:endParaRPr lang="en-US" sz="4000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>
              <a:defRPr/>
            </a:pPr>
            <a:endParaRPr lang="en-US" sz="8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1071563" y="2071688"/>
            <a:ext cx="5572125" cy="460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TextBox 16"/>
          <p:cNvSpPr txBox="1"/>
          <p:nvPr userDrawn="1"/>
        </p:nvSpPr>
        <p:spPr>
          <a:xfrm>
            <a:off x="2714625" y="71438"/>
            <a:ext cx="4071938" cy="46196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200" dirty="0"/>
              <a:t>Institut für Programmstrukturen und Datenorganisation (IPD)</a:t>
            </a:r>
          </a:p>
          <a:p>
            <a:pPr>
              <a:defRPr/>
            </a:pPr>
            <a:r>
              <a:rPr lang="de-DE" sz="1200" dirty="0"/>
              <a:t>Lehrstuhl für Systeme der Informationsverwaltung, Prof. Böhm</a:t>
            </a:r>
          </a:p>
        </p:txBody>
      </p:sp>
      <p:sp>
        <p:nvSpPr>
          <p:cNvPr id="1029" name="TextBox 18"/>
          <p:cNvSpPr txBox="1">
            <a:spLocks noChangeArrowheads="1"/>
          </p:cNvSpPr>
          <p:nvPr userDrawn="1"/>
        </p:nvSpPr>
        <p:spPr bwMode="auto">
          <a:xfrm>
            <a:off x="989014" y="8206318"/>
            <a:ext cx="29289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 sz="1200" b="1" u="sng" dirty="0">
                <a:latin typeface="Calibri" pitchFamily="34" charset="0"/>
              </a:rPr>
              <a:t>Ansprechpartner</a:t>
            </a:r>
          </a:p>
          <a:p>
            <a:pPr eaLnBrk="1" hangingPunct="1">
              <a:defRPr/>
            </a:pPr>
            <a:r>
              <a:rPr lang="de-DE" sz="1200" dirty="0">
                <a:latin typeface="Calibri" pitchFamily="34" charset="0"/>
              </a:rPr>
              <a:t>Wolfgang</a:t>
            </a:r>
            <a:r>
              <a:rPr lang="de-DE" sz="1200" baseline="0" dirty="0">
                <a:latin typeface="Calibri" pitchFamily="34" charset="0"/>
              </a:rPr>
              <a:t> Schnober</a:t>
            </a:r>
            <a:r>
              <a:rPr lang="de-DE" sz="1200" dirty="0">
                <a:latin typeface="Calibri" pitchFamily="34" charset="0"/>
              </a:rPr>
              <a:t>,</a:t>
            </a:r>
            <a:r>
              <a:rPr lang="de-DE" sz="1200" baseline="0" dirty="0">
                <a:latin typeface="Calibri" pitchFamily="34" charset="0"/>
              </a:rPr>
              <a:t> </a:t>
            </a:r>
            <a:r>
              <a:rPr lang="de-DE" sz="1200" baseline="0" dirty="0">
                <a:latin typeface="Calibri" pitchFamily="34" charset="0"/>
                <a:hlinkClick r:id="rId3"/>
              </a:rPr>
              <a:t>wolfgang.schnober@tci-partners.com</a:t>
            </a:r>
            <a:endParaRPr lang="de-DE" sz="1200" baseline="0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de-DE" sz="1200" dirty="0">
                <a:latin typeface="Calibri" pitchFamily="34" charset="0"/>
              </a:rPr>
              <a:t>sekretariat.boehm@ipd.kit.edu</a:t>
            </a:r>
          </a:p>
        </p:txBody>
      </p:sp>
      <p:sp>
        <p:nvSpPr>
          <p:cNvPr id="1030" name="TextBox 23"/>
          <p:cNvSpPr txBox="1">
            <a:spLocks noChangeArrowheads="1"/>
          </p:cNvSpPr>
          <p:nvPr userDrawn="1"/>
        </p:nvSpPr>
        <p:spPr bwMode="auto">
          <a:xfrm>
            <a:off x="5643563" y="8212169"/>
            <a:ext cx="12144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sz="1200" b="1" u="sng" dirty="0">
              <a:latin typeface="Calibri" pitchFamily="34" charset="0"/>
            </a:endParaRPr>
          </a:p>
          <a:p>
            <a:pPr eaLnBrk="1" hangingPunct="1">
              <a:defRPr/>
            </a:pPr>
            <a:endParaRPr lang="de-DE" sz="1200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de-DE" sz="1200" dirty="0">
                <a:latin typeface="Calibri" pitchFamily="34" charset="0"/>
              </a:rPr>
              <a:t>Geb.:    50.34</a:t>
            </a:r>
          </a:p>
          <a:p>
            <a:pPr eaLnBrk="1" hangingPunct="1">
              <a:defRPr/>
            </a:pPr>
            <a:r>
              <a:rPr lang="de-DE" sz="1200" dirty="0">
                <a:latin typeface="Calibri" pitchFamily="34" charset="0"/>
              </a:rPr>
              <a:t>Raum:  367</a:t>
            </a:r>
          </a:p>
        </p:txBody>
      </p:sp>
      <p:sp>
        <p:nvSpPr>
          <p:cNvPr id="1031" name="TextBox 13"/>
          <p:cNvSpPr txBox="1">
            <a:spLocks noChangeArrowheads="1"/>
          </p:cNvSpPr>
          <p:nvPr userDrawn="1"/>
        </p:nvSpPr>
        <p:spPr bwMode="auto">
          <a:xfrm>
            <a:off x="2714625" y="500063"/>
            <a:ext cx="3451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err="1">
                <a:latin typeface="Calibri" pitchFamily="34" charset="0"/>
              </a:rPr>
              <a:t>Blockveranstaltung</a:t>
            </a:r>
            <a:r>
              <a:rPr lang="en-US" sz="1400" b="1" dirty="0">
                <a:latin typeface="Calibri" pitchFamily="34" charset="0"/>
              </a:rPr>
              <a:t> SS</a:t>
            </a:r>
            <a:r>
              <a:rPr lang="en-US" sz="1400" b="1" baseline="0" dirty="0">
                <a:latin typeface="Calibri" pitchFamily="34" charset="0"/>
              </a:rPr>
              <a:t> </a:t>
            </a:r>
            <a:r>
              <a:rPr lang="en-US" sz="1400" b="1" baseline="0" dirty="0" smtClean="0">
                <a:latin typeface="Calibri" pitchFamily="34" charset="0"/>
              </a:rPr>
              <a:t>2022</a:t>
            </a:r>
            <a:endParaRPr lang="de-DE" sz="1400" b="1" dirty="0">
              <a:latin typeface="Calibri" pitchFamily="34" charset="0"/>
            </a:endParaRPr>
          </a:p>
        </p:txBody>
      </p:sp>
      <p:sp>
        <p:nvSpPr>
          <p:cNvPr id="1032" name="TextBox 14"/>
          <p:cNvSpPr txBox="1">
            <a:spLocks noChangeArrowheads="1"/>
          </p:cNvSpPr>
          <p:nvPr userDrawn="1"/>
        </p:nvSpPr>
        <p:spPr bwMode="auto">
          <a:xfrm>
            <a:off x="4000500" y="8212169"/>
            <a:ext cx="1571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sz="1200" b="1" u="sng" dirty="0">
              <a:latin typeface="Calibri" pitchFamily="34" charset="0"/>
            </a:endParaRPr>
          </a:p>
          <a:p>
            <a:pPr eaLnBrk="1" hangingPunct="1">
              <a:defRPr/>
            </a:pPr>
            <a:endParaRPr lang="de-DE" sz="1200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de-DE" sz="1200" dirty="0">
                <a:latin typeface="Calibri" pitchFamily="34" charset="0"/>
              </a:rPr>
              <a:t>Am Fasanengarten 5</a:t>
            </a:r>
          </a:p>
          <a:p>
            <a:pPr eaLnBrk="1" hangingPunct="1">
              <a:defRPr/>
            </a:pPr>
            <a:r>
              <a:rPr lang="de-DE" sz="1200" dirty="0">
                <a:latin typeface="Calibri" pitchFamily="34" charset="0"/>
              </a:rPr>
              <a:t>76131 Karlsruhe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000125" y="8143875"/>
            <a:ext cx="5786438" cy="460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34" name="Picture 4" descr="C:\Users\heidinger\Desktop\kit_logo_de_4c_positiv.tif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71438"/>
            <a:ext cx="15652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">
          <a:solidFill>
            <a:srgbClr val="000000"/>
          </a:solidFill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">
          <a:solidFill>
            <a:srgbClr val="000000"/>
          </a:solidFill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">
          <a:solidFill>
            <a:srgbClr val="000000"/>
          </a:solidFill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">
          <a:solidFill>
            <a:srgbClr val="000000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Times New Roman" pitchFamily="18" charset="0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j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j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j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j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image" Target="../media/image4.emf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12" Type="http://schemas.openxmlformats.org/officeDocument/2006/relationships/oleObject" Target="../embeddings/oleObject3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11" Type="http://schemas.openxmlformats.org/officeDocument/2006/relationships/image" Target="../media/image3.emf"/><Relationship Id="rId5" Type="http://schemas.openxmlformats.org/officeDocument/2006/relationships/tags" Target="../tags/tag5.xml"/><Relationship Id="rId10" Type="http://schemas.openxmlformats.org/officeDocument/2006/relationships/oleObject" Target="../embeddings/oleObject2.bin"/><Relationship Id="rId4" Type="http://schemas.openxmlformats.org/officeDocument/2006/relationships/tags" Target="../tags/tag4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kt 2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470493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think-cell Folie" r:id="rId8" imgW="360" imgH="360" progId="">
                  <p:embed/>
                </p:oleObj>
              </mc:Choice>
              <mc:Fallback>
                <p:oleObj name="think-cell Folie" r:id="rId8" imgW="360" imgH="36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endParaRPr lang="de-DE" sz="1400">
              <a:sym typeface="Calibri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071563" y="6500813"/>
            <a:ext cx="550068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1200" kern="0" dirty="0">
              <a:latin typeface="+mn-lt"/>
              <a:cs typeface="+mj-cs"/>
            </a:endParaRPr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1071562" y="5643432"/>
            <a:ext cx="5500688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728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728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728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728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728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728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728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728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728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900"/>
              </a:spcBef>
              <a:buClr>
                <a:srgbClr val="19987D"/>
              </a:buClr>
            </a:pPr>
            <a:r>
              <a:rPr lang="de-DE" sz="1600" b="1" dirty="0"/>
              <a:t>Termine:</a:t>
            </a:r>
            <a:br>
              <a:rPr lang="de-DE" sz="1600" b="1" dirty="0"/>
            </a:br>
            <a:r>
              <a:rPr lang="de-DE" sz="1600" b="1" dirty="0" smtClean="0"/>
              <a:t/>
            </a:r>
            <a:br>
              <a:rPr lang="de-DE" sz="1600" b="1" dirty="0" smtClean="0"/>
            </a:br>
            <a:r>
              <a:rPr lang="de-DE" sz="1600" dirty="0" smtClean="0"/>
              <a:t>Freitag</a:t>
            </a:r>
            <a:r>
              <a:rPr lang="de-DE" sz="1600" dirty="0"/>
              <a:t>,    </a:t>
            </a:r>
            <a:r>
              <a:rPr lang="de-DE" sz="1600" dirty="0" smtClean="0"/>
              <a:t>     </a:t>
            </a:r>
            <a:r>
              <a:rPr lang="de-DE" sz="1600" dirty="0" smtClean="0"/>
              <a:t>01</a:t>
            </a:r>
            <a:r>
              <a:rPr lang="de-DE" sz="1600" dirty="0" smtClean="0"/>
              <a:t>.04.2022 </a:t>
            </a:r>
            <a:r>
              <a:rPr lang="de-DE" sz="1600" dirty="0"/>
              <a:t>von 13:00 – 18:00 </a:t>
            </a:r>
            <a:r>
              <a:rPr lang="de-DE" sz="1600" dirty="0" smtClean="0"/>
              <a:t>Uhr</a:t>
            </a:r>
            <a:br>
              <a:rPr lang="de-DE" sz="1600" dirty="0" smtClean="0"/>
            </a:br>
            <a:r>
              <a:rPr lang="de-DE" sz="1600" dirty="0" smtClean="0"/>
              <a:t>Samstag</a:t>
            </a:r>
            <a:r>
              <a:rPr lang="de-DE" sz="1600" dirty="0"/>
              <a:t>, </a:t>
            </a:r>
            <a:r>
              <a:rPr lang="de-DE" sz="1600" dirty="0" smtClean="0"/>
              <a:t>     </a:t>
            </a:r>
            <a:r>
              <a:rPr lang="de-DE" sz="1600" dirty="0" smtClean="0"/>
              <a:t>02</a:t>
            </a:r>
            <a:r>
              <a:rPr lang="de-DE" sz="1600" dirty="0" smtClean="0"/>
              <a:t>.04.2022 </a:t>
            </a:r>
            <a:r>
              <a:rPr lang="de-DE" sz="1600" dirty="0"/>
              <a:t>von 09:00 – </a:t>
            </a:r>
            <a:r>
              <a:rPr lang="de-DE" sz="1600" dirty="0" smtClean="0"/>
              <a:t>15:30 Uhr</a:t>
            </a:r>
            <a:br>
              <a:rPr lang="de-DE" sz="1600" dirty="0" smtClean="0"/>
            </a:br>
            <a:r>
              <a:rPr lang="de-DE" sz="1600" dirty="0" smtClean="0"/>
              <a:t>Freitag,  </a:t>
            </a:r>
            <a:r>
              <a:rPr lang="de-DE" sz="1600" dirty="0"/>
              <a:t> </a:t>
            </a:r>
            <a:r>
              <a:rPr lang="de-DE" sz="1600" dirty="0" smtClean="0"/>
              <a:t>      </a:t>
            </a:r>
            <a:r>
              <a:rPr lang="de-DE" sz="1600" dirty="0" smtClean="0"/>
              <a:t>08</a:t>
            </a:r>
            <a:r>
              <a:rPr lang="de-DE" sz="1600" dirty="0" smtClean="0"/>
              <a:t>.04.2022 </a:t>
            </a:r>
            <a:r>
              <a:rPr lang="de-DE" sz="1600" dirty="0"/>
              <a:t>von 13:00 – 18:00 </a:t>
            </a:r>
            <a:r>
              <a:rPr lang="de-DE" sz="1600" dirty="0" smtClean="0"/>
              <a:t>Uhr</a:t>
            </a:r>
            <a:br>
              <a:rPr lang="de-DE" sz="1600" dirty="0" smtClean="0"/>
            </a:br>
            <a:r>
              <a:rPr lang="de-DE" sz="1600" dirty="0" smtClean="0"/>
              <a:t>Samstag,      </a:t>
            </a:r>
            <a:r>
              <a:rPr lang="de-DE" sz="1600" dirty="0" smtClean="0"/>
              <a:t>09</a:t>
            </a:r>
            <a:r>
              <a:rPr lang="de-DE" sz="1600" dirty="0" smtClean="0"/>
              <a:t>.04.2022 </a:t>
            </a:r>
            <a:r>
              <a:rPr lang="de-DE" sz="1600" dirty="0"/>
              <a:t>von 09:00 – </a:t>
            </a:r>
            <a:r>
              <a:rPr lang="de-DE" sz="1600" dirty="0" smtClean="0"/>
              <a:t>15:30 </a:t>
            </a:r>
            <a:r>
              <a:rPr lang="de-DE" sz="1600" dirty="0"/>
              <a:t>Uhr</a:t>
            </a:r>
          </a:p>
          <a:p>
            <a:pPr eaLnBrk="1" hangingPunct="1">
              <a:spcBef>
                <a:spcPts val="900"/>
              </a:spcBef>
              <a:buClr>
                <a:srgbClr val="19987D"/>
              </a:buClr>
            </a:pPr>
            <a:r>
              <a:rPr lang="de-DE" sz="1600" dirty="0" smtClean="0"/>
              <a:t>Die Veranstaltung findet </a:t>
            </a:r>
            <a:r>
              <a:rPr lang="de-DE" sz="1600" dirty="0" smtClean="0"/>
              <a:t>im Geb. </a:t>
            </a:r>
            <a:r>
              <a:rPr lang="de-DE" sz="1600" smtClean="0"/>
              <a:t>50.34 Raum -102</a:t>
            </a:r>
            <a:r>
              <a:rPr lang="de-DE" sz="1600" smtClean="0"/>
              <a:t> </a:t>
            </a:r>
            <a:r>
              <a:rPr lang="de-DE" sz="1600" dirty="0" smtClean="0"/>
              <a:t>statt. .</a:t>
            </a:r>
            <a:endParaRPr lang="de-DE" sz="1600" dirty="0"/>
          </a:p>
          <a:p>
            <a:pPr eaLnBrk="1" hangingPunct="1">
              <a:spcBef>
                <a:spcPts val="900"/>
              </a:spcBef>
              <a:buClr>
                <a:srgbClr val="19987D"/>
              </a:buClr>
            </a:pPr>
            <a:r>
              <a:rPr lang="de-DE" sz="1600" dirty="0"/>
              <a:t>Anmeldung im Sekretariat von Prof. Böhm, </a:t>
            </a:r>
            <a:r>
              <a:rPr lang="de-DE" sz="1600" dirty="0" smtClean="0"/>
              <a:t>sekretariat.boehm@ipd.kit.edu.</a:t>
            </a:r>
            <a:endParaRPr lang="de-DE" sz="1600" dirty="0"/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1797050" y="1042988"/>
            <a:ext cx="40862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de-DE" sz="2400" b="1" dirty="0"/>
              <a:t>Projektmanagement aus der </a:t>
            </a:r>
            <a:r>
              <a:rPr lang="de-DE" sz="2400" b="1" dirty="0" smtClean="0"/>
              <a:t>Praxis „Soft Skills“</a:t>
            </a:r>
            <a:endParaRPr lang="en-US" sz="2400" dirty="0"/>
          </a:p>
        </p:txBody>
      </p:sp>
      <p:graphicFrame>
        <p:nvGraphicFramePr>
          <p:cNvPr id="2056" name="Objekt 1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232423806"/>
              </p:ext>
            </p:extLst>
          </p:nvPr>
        </p:nvGraphicFramePr>
        <p:xfrm>
          <a:off x="1081089" y="869950"/>
          <a:ext cx="1232904" cy="1004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Diagramm" r:id="rId10" imgW="1381253" imgH="1200033" progId="MSGraph.Chart.8">
                  <p:embed followColorScheme="full"/>
                </p:oleObj>
              </mc:Choice>
              <mc:Fallback>
                <p:oleObj name="Diagramm" r:id="rId10" imgW="1381253" imgH="1200033" progId="MSGraph.Chart.8">
                  <p:embed followColorScheme="full"/>
                  <p:pic>
                    <p:nvPicPr>
                      <p:cNvPr id="0" name="Picture 26"/>
                      <p:cNvPicPr>
                        <a:picLocks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9" y="869950"/>
                        <a:ext cx="1232904" cy="10040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Rectangle 4"/>
          <p:cNvSpPr>
            <a:spLocks noChangeArrowheads="1"/>
          </p:cNvSpPr>
          <p:nvPr/>
        </p:nvSpPr>
        <p:spPr bwMode="auto">
          <a:xfrm>
            <a:off x="1143000" y="2484988"/>
            <a:ext cx="571500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Projektgrundlagen, Phasen, Projektplanung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Verschiedene PM-Methoden, wann welche Technik:            Agil vs. Wasserfall / Lean PM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Praktische Fallstudien durch die Phasen:</a:t>
            </a:r>
          </a:p>
          <a:p>
            <a:pPr marL="631825" lvl="1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Konzeption, Analyse, Design, Kalkulationsmodelle</a:t>
            </a:r>
          </a:p>
          <a:p>
            <a:pPr marL="631825" lvl="1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Lösungsfindung</a:t>
            </a:r>
          </a:p>
          <a:p>
            <a:pPr marL="631825" lvl="1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Umsetzung, Risikomanagement, Konfliktmanagement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Project Controlling / Project Reporting / Vertragsrecht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Projektorganisation, Teambildung, Kompetenzmodelle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Reporting und Ergebnis – </a:t>
            </a:r>
            <a:r>
              <a:rPr lang="de-DE" sz="1600" dirty="0" smtClean="0"/>
              <a:t>Präsentationstechniken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r>
              <a:rPr lang="de-DE" sz="1600" dirty="0"/>
              <a:t>Erfolgs- und Misserfolgsfaktoren: </a:t>
            </a:r>
            <a:r>
              <a:rPr lang="de-DE" sz="1600" dirty="0" err="1"/>
              <a:t>hard</a:t>
            </a:r>
            <a:r>
              <a:rPr lang="de-DE" sz="1600" dirty="0"/>
              <a:t> &amp; soft </a:t>
            </a:r>
            <a:r>
              <a:rPr lang="de-DE" sz="1600" dirty="0" err="1"/>
              <a:t>factors</a:t>
            </a:r>
            <a:r>
              <a:rPr lang="de-DE" dirty="0"/>
              <a:t>.</a:t>
            </a:r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endParaRPr lang="de-DE" sz="1600" dirty="0"/>
          </a:p>
          <a:p>
            <a:pPr marL="174625" indent="-174625" defTabSz="728663">
              <a:spcBef>
                <a:spcPts val="300"/>
              </a:spcBef>
              <a:buClr>
                <a:srgbClr val="19987D"/>
              </a:buClr>
              <a:buFont typeface="Wingdings" pitchFamily="2" charset="2"/>
              <a:buChar char="§"/>
            </a:pPr>
            <a:endParaRPr lang="de-DE" sz="1600" dirty="0"/>
          </a:p>
          <a:p>
            <a:pPr defTabSz="728663">
              <a:spcBef>
                <a:spcPts val="300"/>
              </a:spcBef>
              <a:buClr>
                <a:srgbClr val="19987D"/>
              </a:buClr>
            </a:pPr>
            <a:endParaRPr lang="de-DE" sz="1600" b="1" dirty="0"/>
          </a:p>
        </p:txBody>
      </p:sp>
      <p:graphicFrame>
        <p:nvGraphicFramePr>
          <p:cNvPr id="2061" name="Objekt 136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72503109"/>
              </p:ext>
            </p:extLst>
          </p:nvPr>
        </p:nvGraphicFramePr>
        <p:xfrm>
          <a:off x="5719763" y="869950"/>
          <a:ext cx="1138237" cy="1004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Diagramm" r:id="rId12" imgW="1381253" imgH="1200033" progId="MSGraph.Chart.8">
                  <p:embed followColorScheme="full"/>
                </p:oleObj>
              </mc:Choice>
              <mc:Fallback>
                <p:oleObj name="Diagramm" r:id="rId12" imgW="1381253" imgH="1200033" progId="MSGraph.Chart.8">
                  <p:embed followColorScheme="full"/>
                  <p:pic>
                    <p:nvPicPr>
                      <p:cNvPr id="0" name="Picture 27"/>
                      <p:cNvPicPr>
                        <a:picLocks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869950"/>
                        <a:ext cx="1138237" cy="10040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244600" y="2170133"/>
            <a:ext cx="52974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728663">
              <a:spcBef>
                <a:spcPts val="900"/>
              </a:spcBef>
              <a:buClr>
                <a:srgbClr val="19987D"/>
              </a:buClr>
            </a:pPr>
            <a:r>
              <a:rPr lang="de-DE" sz="1600" b="1" dirty="0"/>
              <a:t>Themenschwerpunkte: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85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2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K9D28et30mfsRkTYVu1l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qloY8p7hk.1JAxicnOPB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NQdhVugo0myqADr5I_o4A"/>
</p:tagLst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137</Words>
  <Application>Microsoft Office PowerPoint</Application>
  <PresentationFormat>Bildschirmpräsentation (4:3)</PresentationFormat>
  <Paragraphs>17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Standarddesign</vt:lpstr>
      <vt:lpstr>think-cell Folie</vt:lpstr>
      <vt:lpstr>Diagramm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Lang</dc:creator>
  <cp:lastModifiedBy>Barbara Breitenstein</cp:lastModifiedBy>
  <cp:revision>42</cp:revision>
  <dcterms:created xsi:type="dcterms:W3CDTF">2007-10-24T16:57:36Z</dcterms:created>
  <dcterms:modified xsi:type="dcterms:W3CDTF">2022-03-02T07:26:13Z</dcterms:modified>
</cp:coreProperties>
</file>